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7772400" cy="10058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F8F8F8"/>
    <a:srgbClr val="FFCC99"/>
    <a:srgbClr val="FFCCFF"/>
    <a:srgbClr val="CDCDCD"/>
    <a:srgbClr val="DDDDDD"/>
    <a:srgbClr val="FFFF66"/>
    <a:srgbClr val="FFFFCC"/>
    <a:srgbClr val="1F497D"/>
    <a:srgbClr val="B4A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53" d="100"/>
          <a:sy n="53" d="100"/>
        </p:scale>
        <p:origin x="2568" y="13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8A2A9606-3948-45BF-A8C9-2B5196BB7193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3938" y="1162050"/>
            <a:ext cx="24225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74508"/>
            <a:ext cx="5607711" cy="3659842"/>
          </a:xfrm>
          <a:prstGeom prst="rect">
            <a:avLst/>
          </a:prstGeom>
        </p:spPr>
        <p:txBody>
          <a:bodyPr vert="horz" lIns="88139" tIns="44070" rIns="88139" bIns="440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A3BB9E72-4477-4D6C-AB0B-CCC49388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28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r>
              <a:rPr lang="en-US" dirty="0">
                <a:solidFill>
                  <a:srgbClr val="372C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This workshop will 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present NSF GRFP program information and provide structured practice to create competitive GRFP application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B9E72-4477-4D6C-AB0B-CCC4938828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84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00255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850" b="1" i="0">
                <a:solidFill>
                  <a:srgbClr val="002553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772400" cy="3030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827231" y="0"/>
            <a:ext cx="2181225" cy="3030855"/>
          </a:xfrm>
          <a:custGeom>
            <a:avLst/>
            <a:gdLst/>
            <a:ahLst/>
            <a:cxnLst/>
            <a:rect l="l" t="t" r="r" b="b"/>
            <a:pathLst>
              <a:path w="2181225" h="3030855">
                <a:moveTo>
                  <a:pt x="0" y="3030410"/>
                </a:moveTo>
                <a:lnTo>
                  <a:pt x="2181136" y="3030410"/>
                </a:lnTo>
                <a:lnTo>
                  <a:pt x="2181136" y="0"/>
                </a:lnTo>
                <a:lnTo>
                  <a:pt x="0" y="0"/>
                </a:lnTo>
                <a:lnTo>
                  <a:pt x="0" y="3030410"/>
                </a:lnTo>
                <a:close/>
              </a:path>
            </a:pathLst>
          </a:custGeom>
          <a:solidFill>
            <a:srgbClr val="002553">
              <a:alpha val="6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9108926"/>
            <a:ext cx="46355" cy="48260"/>
          </a:xfrm>
          <a:custGeom>
            <a:avLst/>
            <a:gdLst/>
            <a:ahLst/>
            <a:cxnLst/>
            <a:rect l="l" t="t" r="r" b="b"/>
            <a:pathLst>
              <a:path w="46355" h="48259">
                <a:moveTo>
                  <a:pt x="0" y="47634"/>
                </a:moveTo>
                <a:lnTo>
                  <a:pt x="46355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6913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50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100696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50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42709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50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38506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50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34302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50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30110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37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525906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37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621703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50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717499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50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004900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37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813295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50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196492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50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388097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37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292288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50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483893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37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909091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50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579689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37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2633472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50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675485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50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771281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50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867077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50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1962886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37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2058682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50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2154478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50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2250274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50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2537675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37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2346070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50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2729268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50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2920860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50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2825064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50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3016669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37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2441879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37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3112465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50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4166247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50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3208261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50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3304057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50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3399866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37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3495662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37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3591458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37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3687254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37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3783050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50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4070451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37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3878846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50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3974655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37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4644681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50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4261497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37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4548885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50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4357293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37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4740490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37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4932083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50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4836286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50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5027866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50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4453089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50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5123662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50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6177470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37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5219471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50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5315280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37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5411076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37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5506872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50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5602668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50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5698477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37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5794273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37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6081661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50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5890069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50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6273253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50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6464858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37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6369062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37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6560654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50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5985865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50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6656451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50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7710220" y="9142905"/>
            <a:ext cx="62230" cy="64135"/>
          </a:xfrm>
          <a:custGeom>
            <a:avLst/>
            <a:gdLst/>
            <a:ahLst/>
            <a:cxnLst/>
            <a:rect l="l" t="t" r="r" b="b"/>
            <a:pathLst>
              <a:path w="62229" h="64134">
                <a:moveTo>
                  <a:pt x="0" y="63887"/>
                </a:moveTo>
                <a:lnTo>
                  <a:pt x="62179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6752259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37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6848055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37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6943852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50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7039647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50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7135444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50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7231253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37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7327048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37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7614424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50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7422845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50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7518641" y="9108926"/>
            <a:ext cx="95250" cy="98425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0" y="97866"/>
                </a:moveTo>
                <a:lnTo>
                  <a:pt x="95250" y="0"/>
                </a:lnTo>
              </a:path>
            </a:pathLst>
          </a:custGeom>
          <a:ln w="25400">
            <a:solidFill>
              <a:srgbClr val="B4A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5232006" y="8969285"/>
            <a:ext cx="1371600" cy="394335"/>
          </a:xfrm>
          <a:custGeom>
            <a:avLst/>
            <a:gdLst/>
            <a:ahLst/>
            <a:cxnLst/>
            <a:rect l="l" t="t" r="r" b="b"/>
            <a:pathLst>
              <a:path w="1371600" h="394334">
                <a:moveTo>
                  <a:pt x="1371600" y="0"/>
                </a:moveTo>
                <a:lnTo>
                  <a:pt x="0" y="0"/>
                </a:lnTo>
                <a:lnTo>
                  <a:pt x="0" y="393928"/>
                </a:lnTo>
                <a:lnTo>
                  <a:pt x="1371600" y="393928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00255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00255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8926" y="1061653"/>
            <a:ext cx="2409825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rgbClr val="00255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-66006" y="3625529"/>
            <a:ext cx="7904413" cy="20662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850" b="1" i="0">
                <a:solidFill>
                  <a:srgbClr val="002553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887CF228-C7AB-3E8A-D222-D45D942EB364}"/>
              </a:ext>
            </a:extLst>
          </p:cNvPr>
          <p:cNvSpPr/>
          <p:nvPr/>
        </p:nvSpPr>
        <p:spPr>
          <a:xfrm>
            <a:off x="-20486" y="-326550"/>
            <a:ext cx="7808692" cy="2357631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6" name="Picture 42" descr="Can Kids Learn STEM Through Minecraft and Roblox?">
            <a:extLst>
              <a:ext uri="{FF2B5EF4-FFF2-40B4-BE49-F238E27FC236}">
                <a16:creationId xmlns:a16="http://schemas.microsoft.com/office/drawing/2014/main" id="{5D355101-8277-4325-0138-507B59584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802" y="-318825"/>
            <a:ext cx="7819756" cy="235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4827231" y="3030410"/>
            <a:ext cx="2181225" cy="298159"/>
          </a:xfrm>
          <a:prstGeom prst="rect">
            <a:avLst/>
          </a:prstGeom>
          <a:solidFill>
            <a:srgbClr val="B4A168"/>
          </a:solidFill>
        </p:spPr>
        <p:txBody>
          <a:bodyPr vert="horz" wrap="square" lIns="0" tIns="112395" rIns="0" bIns="0" rtlCol="0">
            <a:spAutoFit/>
          </a:bodyPr>
          <a:lstStyle/>
          <a:p>
            <a:pPr marL="716280">
              <a:lnSpc>
                <a:spcPct val="100000"/>
              </a:lnSpc>
              <a:spcBef>
                <a:spcPts val="885"/>
              </a:spcBef>
            </a:pP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6126" y="8989969"/>
            <a:ext cx="1752600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b="1" dirty="0">
                <a:solidFill>
                  <a:srgbClr val="0025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815E41-DFDE-5F65-46B3-59D5CAA61A56}"/>
              </a:ext>
            </a:extLst>
          </p:cNvPr>
          <p:cNvSpPr txBox="1"/>
          <p:nvPr/>
        </p:nvSpPr>
        <p:spPr>
          <a:xfrm>
            <a:off x="-12760" y="2665102"/>
            <a:ext cx="2751242" cy="2252796"/>
          </a:xfrm>
          <a:prstGeom prst="rect">
            <a:avLst/>
          </a:prstGeom>
          <a:solidFill>
            <a:srgbClr val="1F497D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solidFill>
                  <a:schemeClr val="bg2">
                    <a:lumMod val="9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Since 1952, GRFP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the country’s oldest fellowship program that directly supports graduate students in various STEM (Science, Technology, Engineering, and Mathematics) fields including social science and STEM education.  </a:t>
            </a:r>
            <a:endParaRPr lang="en-US" sz="1200" dirty="0">
              <a:solidFill>
                <a:schemeClr val="bg2">
                  <a:lumMod val="9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65ED8D-802F-B1A0-6F11-D542525BA610}"/>
              </a:ext>
            </a:extLst>
          </p:cNvPr>
          <p:cNvSpPr txBox="1"/>
          <p:nvPr/>
        </p:nvSpPr>
        <p:spPr>
          <a:xfrm>
            <a:off x="2716394" y="2603006"/>
            <a:ext cx="5056006" cy="23710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does GRFP help careers?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en-US" sz="1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reedom to conduct your own research at any accredited U.S. institution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 to 3 years of Financial support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Yearly stipend of $34,000 + additional cost allowance of up to $12,000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Honorable Mention to meritorious applicants who do not receive Fellowship offers. 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63894D-5E2A-5208-5DB1-C9978DDAF121}"/>
              </a:ext>
            </a:extLst>
          </p:cNvPr>
          <p:cNvSpPr txBox="1"/>
          <p:nvPr/>
        </p:nvSpPr>
        <p:spPr>
          <a:xfrm>
            <a:off x="71699" y="163735"/>
            <a:ext cx="54138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Know about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Ext" panose="020F0605020208020904" pitchFamily="34" charset="0"/>
                <a:ea typeface="Calibri" panose="020F0502020204030204" pitchFamily="34" charset="0"/>
              </a:rPr>
              <a:t>NSF GRFP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 Ext" panose="020F06050202080209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AF1EA6-5DFC-83CD-ECDF-6C8BD5AEE81D}"/>
              </a:ext>
            </a:extLst>
          </p:cNvPr>
          <p:cNvSpPr txBox="1"/>
          <p:nvPr/>
        </p:nvSpPr>
        <p:spPr>
          <a:xfrm>
            <a:off x="1656185" y="7491249"/>
            <a:ext cx="6161853" cy="1552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Workshop is open to </a:t>
            </a:r>
            <a:r>
              <a:rPr lang="en-US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final year </a:t>
            </a:r>
            <a:r>
              <a:rPr lang="en-US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undergraduate and first year graduate students. </a:t>
            </a:r>
            <a:r>
              <a:rPr lang="en-US" b="0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Students who are not applying this year but may in the future are also encouraged to attend so that they have ample time to prepare a strong application in subsequent years.</a:t>
            </a:r>
            <a:endParaRPr lang="en-US" i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FF5AF2B-91CE-4DAF-73D5-3BA0DF9D6EAA}"/>
              </a:ext>
            </a:extLst>
          </p:cNvPr>
          <p:cNvSpPr txBox="1"/>
          <p:nvPr/>
        </p:nvSpPr>
        <p:spPr>
          <a:xfrm>
            <a:off x="-28859" y="9275887"/>
            <a:ext cx="35753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RSVP by 6</a:t>
            </a:r>
            <a:r>
              <a:rPr lang="en-US" b="1" baseline="30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April 2023  </a:t>
            </a:r>
            <a:r>
              <a:rPr lang="en-U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7EDD0B4-93F2-3733-C216-6EDC69DDFDCE}"/>
              </a:ext>
            </a:extLst>
          </p:cNvPr>
          <p:cNvSpPr txBox="1"/>
          <p:nvPr/>
        </p:nvSpPr>
        <p:spPr>
          <a:xfrm>
            <a:off x="-20486" y="2031081"/>
            <a:ext cx="7792886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Applying for graduate funding can be challenging! To help you through,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SD Mines ASM chapter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pleased to bring to you the workshop to help you prepare for the NSF GRFP!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4" name="Picture 20" descr="Pizza PNG Vector Clipart​ | Gallery Yopriceville - High-Quality Free Images  and Transparent PNG Clipart">
            <a:extLst>
              <a:ext uri="{FF2B5EF4-FFF2-40B4-BE49-F238E27FC236}">
                <a16:creationId xmlns:a16="http://schemas.microsoft.com/office/drawing/2014/main" id="{DA1829DC-EB93-395E-D8A3-DB9FB3B6F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3617"/>
            <a:ext cx="1801361" cy="113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D149734D-DCFF-456C-58A5-D747DBEF02FB}"/>
              </a:ext>
            </a:extLst>
          </p:cNvPr>
          <p:cNvSpPr txBox="1"/>
          <p:nvPr/>
        </p:nvSpPr>
        <p:spPr>
          <a:xfrm>
            <a:off x="29832" y="7904229"/>
            <a:ext cx="1768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Free Pizza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(eat while you learn)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144C645-FE67-0F27-9AAE-A05F38F7A1DB}"/>
              </a:ext>
            </a:extLst>
          </p:cNvPr>
          <p:cNvSpPr txBox="1"/>
          <p:nvPr/>
        </p:nvSpPr>
        <p:spPr>
          <a:xfrm>
            <a:off x="-20486" y="4876800"/>
            <a:ext cx="7808692" cy="26263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marR="0" algn="just"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We’ll cover: </a:t>
            </a:r>
          </a:p>
          <a:p>
            <a:pPr marL="342900" marR="0" lvl="0" indent="-34290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Overview of the GRFP, including fellowship benefits, student eligibility, application requirements, and application process</a:t>
            </a:r>
          </a:p>
          <a:p>
            <a:pPr marL="342900" marR="0" lvl="0" indent="-34290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Writing about one’s personal statement</a:t>
            </a:r>
          </a:p>
          <a:p>
            <a:pPr marL="342900" marR="0" lvl="0" indent="-342900" algn="just">
              <a:lnSpc>
                <a:spcPts val="21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to articulate intellectual merit and broader impacts of your research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ts val="21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Crafting an effective graduate research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essay</a:t>
            </a:r>
          </a:p>
          <a:p>
            <a:pPr algn="ctr">
              <a:lnSpc>
                <a:spcPts val="2100"/>
              </a:lnSpc>
            </a:pPr>
            <a:r>
              <a:rPr lang="en-US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 workshop: </a:t>
            </a:r>
            <a:r>
              <a:rPr lang="en-US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students will be rewarded by ASM membership.</a:t>
            </a:r>
          </a:p>
          <a:p>
            <a:pPr algn="ctr">
              <a:lnSpc>
                <a:spcPts val="2100"/>
              </a:lnSpc>
            </a:pPr>
            <a:r>
              <a:rPr lang="en-US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 for interactive sessions to review and revise their application documents will be available to all the attendees.</a:t>
            </a:r>
            <a:endParaRPr lang="en-US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4" name="Picture 30" descr="Advis Creative Lightbulb - Transparent Logo Design Png, Png Download , Transparent  Png Image - PNGitem">
            <a:extLst>
              <a:ext uri="{FF2B5EF4-FFF2-40B4-BE49-F238E27FC236}">
                <a16:creationId xmlns:a16="http://schemas.microsoft.com/office/drawing/2014/main" id="{467C20D1-91BE-96D9-5514-6F6A5EC77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527" y="2999933"/>
            <a:ext cx="2012050" cy="17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0B2EA29D-C1D5-53E1-02DB-37C2B796E440}"/>
              </a:ext>
            </a:extLst>
          </p:cNvPr>
          <p:cNvSpPr txBox="1"/>
          <p:nvPr/>
        </p:nvSpPr>
        <p:spPr>
          <a:xfrm>
            <a:off x="-9796" y="662034"/>
            <a:ext cx="587190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Ext" panose="020F06050202080209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>
                <a:solidFill>
                  <a:srgbClr val="C00000"/>
                </a:solidFill>
                <a:effectLst/>
                <a:latin typeface="Tekton Pro Ext" panose="020F06050202080209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merican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Ext" panose="020F06050202080209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>
                <a:solidFill>
                  <a:srgbClr val="C00000"/>
                </a:solidFill>
                <a:effectLst/>
                <a:latin typeface="Tekton Pro Ext" panose="020F06050202080209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ociety of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Ext" panose="020F06050202080209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2400" b="1" dirty="0">
                <a:solidFill>
                  <a:srgbClr val="C00000"/>
                </a:solidFill>
                <a:effectLst/>
                <a:latin typeface="Tekton Pro Ext" panose="020F06050202080209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icrobiology Chapter: </a:t>
            </a:r>
            <a:r>
              <a:rPr lang="en-US" sz="2400" b="1" dirty="0">
                <a:solidFill>
                  <a:srgbClr val="002060"/>
                </a:solidFill>
                <a:latin typeface="Tekton Pro Ext" panose="020F0605020208020904" pitchFamily="34" charset="0"/>
                <a:cs typeface="Arial" panose="020B0604020202020204" pitchFamily="34" charset="0"/>
              </a:rPr>
              <a:t>SD Bioindustry Accelerator &amp; Innovation Hub</a:t>
            </a: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B878502E-C120-1B63-D5C6-6472C113D0F7}"/>
              </a:ext>
            </a:extLst>
          </p:cNvPr>
          <p:cNvSpPr txBox="1"/>
          <p:nvPr/>
        </p:nvSpPr>
        <p:spPr>
          <a:xfrm>
            <a:off x="3276601" y="9286876"/>
            <a:ext cx="4436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Kelsey Gilcrease; </a:t>
            </a:r>
            <a:r>
              <a:rPr lang="en-US" dirty="0"/>
              <a:t>kelsey.gilcrease@sdsmt.edu</a:t>
            </a:r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4722E3D0-FF0C-DA81-3FAF-CBB701007616}"/>
              </a:ext>
            </a:extLst>
          </p:cNvPr>
          <p:cNvSpPr txBox="1"/>
          <p:nvPr/>
        </p:nvSpPr>
        <p:spPr>
          <a:xfrm>
            <a:off x="2590800" y="-20931"/>
            <a:ext cx="4093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Ext" panose="020F0605020208020904" pitchFamily="34" charset="0"/>
                <a:ea typeface="Calibri" panose="020F0502020204030204" pitchFamily="34" charset="0"/>
              </a:rPr>
              <a:t>WORKSHOP ANNOUNCEMENT </a:t>
            </a:r>
          </a:p>
        </p:txBody>
      </p:sp>
      <p:sp>
        <p:nvSpPr>
          <p:cNvPr id="1029" name="TextBox 1028">
            <a:extLst>
              <a:ext uri="{FF2B5EF4-FFF2-40B4-BE49-F238E27FC236}">
                <a16:creationId xmlns:a16="http://schemas.microsoft.com/office/drawing/2014/main" id="{4898186B-993D-0921-7413-17E38E006AA3}"/>
              </a:ext>
            </a:extLst>
          </p:cNvPr>
          <p:cNvSpPr txBox="1"/>
          <p:nvPr/>
        </p:nvSpPr>
        <p:spPr>
          <a:xfrm>
            <a:off x="5798473" y="119094"/>
            <a:ext cx="19471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Book the date: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April 19, 2023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5:00 – 7:00 PM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CBEC 2228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SD Mines</a:t>
            </a:r>
          </a:p>
        </p:txBody>
      </p:sp>
      <p:sp>
        <p:nvSpPr>
          <p:cNvPr id="1035" name="TextBox 1034">
            <a:extLst>
              <a:ext uri="{FF2B5EF4-FFF2-40B4-BE49-F238E27FC236}">
                <a16:creationId xmlns:a16="http://schemas.microsoft.com/office/drawing/2014/main" id="{06421787-D605-0976-605B-EA4AA1A12F77}"/>
              </a:ext>
            </a:extLst>
          </p:cNvPr>
          <p:cNvSpPr txBox="1"/>
          <p:nvPr/>
        </p:nvSpPr>
        <p:spPr>
          <a:xfrm>
            <a:off x="-40600" y="9607677"/>
            <a:ext cx="78860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Chapter Officers: Dr. Tanvi Govil, Wageesha Sharma, Brianna Hoff, Dr. Rajesh K. Sani 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2706</TotalTime>
  <Words>341</Words>
  <Application>Microsoft Office PowerPoint</Application>
  <PresentationFormat>Custom</PresentationFormat>
  <Paragraphs>33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Palatino Linotype</vt:lpstr>
      <vt:lpstr>Symbol</vt:lpstr>
      <vt:lpstr>Tekton Pro Ext</vt:lpstr>
      <vt:lpstr>Times New Roman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FlyerTemplates</dc:title>
  <dc:creator>Hill, Brian J.</dc:creator>
  <cp:lastModifiedBy>Gilcrease, Kelsey J.</cp:lastModifiedBy>
  <cp:revision>44</cp:revision>
  <cp:lastPrinted>2023-02-16T18:13:44Z</cp:lastPrinted>
  <dcterms:created xsi:type="dcterms:W3CDTF">2020-06-17T19:17:53Z</dcterms:created>
  <dcterms:modified xsi:type="dcterms:W3CDTF">2023-02-16T21:26:40Z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2020-06-17T00:00:00Z</vt:filetime>
  </property>
  <property fmtid="{D5CDD505-2E9C-101B-9397-08002B2CF9AE}" pid="3" name="Creator">
    <vt:lpwstr>Adobe Illustrator 24.2 (Windows)</vt:lpwstr>
  </property>
  <property fmtid="{D5CDD505-2E9C-101B-9397-08002B2CF9AE}" pid="4" name="LastSaved">
    <vt:filetime>2020-06-17T00:00:00Z</vt:filetime>
  </property>
</Properties>
</file>