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6858000" cy="9144000" type="screen4x3"/>
  <p:notesSz cx="68580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4C6E76"/>
    <a:srgbClr val="9B3820"/>
    <a:srgbClr val="C35427"/>
    <a:srgbClr val="BC204B"/>
    <a:srgbClr val="0031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3DF971-09BC-4464-83D2-AAE847D77B8F}" v="9" dt="2022-12-02T22:04:27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71"/>
    <p:restoredTop sz="94650"/>
  </p:normalViewPr>
  <p:slideViewPr>
    <p:cSldViewPr snapToGrid="0" snapToObjects="1">
      <p:cViewPr varScale="1">
        <p:scale>
          <a:sx n="80" d="100"/>
          <a:sy n="80" d="100"/>
        </p:scale>
        <p:origin x="29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lcott, Johnathan (John)" userId="cfe08a24-419b-47aa-9a54-9bf7bd28c681" providerId="ADAL" clId="{DF12C73D-AB66-418D-90B1-3778DE6EDC4E}"/>
    <pc:docChg chg="modSld">
      <pc:chgData name="Talcott, Johnathan (John)" userId="cfe08a24-419b-47aa-9a54-9bf7bd28c681" providerId="ADAL" clId="{DF12C73D-AB66-418D-90B1-3778DE6EDC4E}" dt="2022-12-02T22:04:37.591" v="46" actId="6549"/>
      <pc:docMkLst>
        <pc:docMk/>
      </pc:docMkLst>
      <pc:sldChg chg="modSp">
        <pc:chgData name="Talcott, Johnathan (John)" userId="cfe08a24-419b-47aa-9a54-9bf7bd28c681" providerId="ADAL" clId="{DF12C73D-AB66-418D-90B1-3778DE6EDC4E}" dt="2022-12-02T22:04:37.591" v="46" actId="6549"/>
        <pc:sldMkLst>
          <pc:docMk/>
          <pc:sldMk cId="2242708609" sldId="257"/>
        </pc:sldMkLst>
        <pc:spChg chg="mod">
          <ac:chgData name="Talcott, Johnathan (John)" userId="cfe08a24-419b-47aa-9a54-9bf7bd28c681" providerId="ADAL" clId="{DF12C73D-AB66-418D-90B1-3778DE6EDC4E}" dt="2022-12-02T22:04:37.591" v="46" actId="6549"/>
          <ac:spMkLst>
            <pc:docMk/>
            <pc:sldMk cId="2242708609" sldId="257"/>
            <ac:spMk id="14" creationId="{00000000-0000-0000-0000-000000000000}"/>
          </ac:spMkLst>
        </pc:spChg>
        <pc:spChg chg="mod">
          <ac:chgData name="Talcott, Johnathan (John)" userId="cfe08a24-419b-47aa-9a54-9bf7bd28c681" providerId="ADAL" clId="{DF12C73D-AB66-418D-90B1-3778DE6EDC4E}" dt="2022-12-02T22:04:11.202" v="31" actId="20577"/>
          <ac:spMkLst>
            <pc:docMk/>
            <pc:sldMk cId="2242708609" sldId="257"/>
            <ac:spMk id="16" creationId="{00000000-0000-0000-0000-000000000000}"/>
          </ac:spMkLst>
        </pc:spChg>
      </pc:sldChg>
    </pc:docChg>
  </pc:docChgLst>
  <pc:docChgLst>
    <pc:chgData name="Talcott, Johnathan (John)" userId="cfe08a24-419b-47aa-9a54-9bf7bd28c681" providerId="ADAL" clId="{D33DF971-09BC-4464-83D2-AAE847D77B8F}"/>
    <pc:docChg chg="modSld">
      <pc:chgData name="Talcott, Johnathan (John)" userId="cfe08a24-419b-47aa-9a54-9bf7bd28c681" providerId="ADAL" clId="{D33DF971-09BC-4464-83D2-AAE847D77B8F}" dt="2022-12-02T22:12:26.911" v="2" actId="20577"/>
      <pc:docMkLst>
        <pc:docMk/>
      </pc:docMkLst>
      <pc:sldChg chg="modSp">
        <pc:chgData name="Talcott, Johnathan (John)" userId="cfe08a24-419b-47aa-9a54-9bf7bd28c681" providerId="ADAL" clId="{D33DF971-09BC-4464-83D2-AAE847D77B8F}" dt="2022-12-02T22:12:26.911" v="2" actId="20577"/>
        <pc:sldMkLst>
          <pc:docMk/>
          <pc:sldMk cId="2242708609" sldId="257"/>
        </pc:sldMkLst>
        <pc:spChg chg="mod">
          <ac:chgData name="Talcott, Johnathan (John)" userId="cfe08a24-419b-47aa-9a54-9bf7bd28c681" providerId="ADAL" clId="{D33DF971-09BC-4464-83D2-AAE847D77B8F}" dt="2022-12-02T22:12:26.911" v="2" actId="20577"/>
          <ac:spMkLst>
            <pc:docMk/>
            <pc:sldMk cId="2242708609" sldId="257"/>
            <ac:spMk id="1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8E429-7363-4066-9BDF-DBB0598A380E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696913"/>
            <a:ext cx="26130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93C9A-13A3-43EC-8ABE-142BC57162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819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93C9A-13A3-43EC-8ABE-142BC57162A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548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004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96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12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9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90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781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36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32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07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511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C46BB9BD-62DB-D04E-A369-893AD30E3E1B}" type="datetimeFigureOut">
              <a:rPr lang="en-US" smtClean="0"/>
              <a:t>12/2/2022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BFFACFB4-69D7-6945-93F3-16C45BCE849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111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656" y="2324158"/>
            <a:ext cx="3169444" cy="5844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42900" y="853017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007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9244" y="161185"/>
            <a:ext cx="6858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cap="all" spc="300" dirty="0">
                <a:solidFill>
                  <a:srgbClr val="4C6E76"/>
                </a:solidFill>
                <a:latin typeface="Calibri" panose="020F0502020204030204" pitchFamily="34" charset="0"/>
                <a:cs typeface="Whitney Book" pitchFamily="50" charset="0"/>
              </a:rPr>
              <a:t>Grand Rounds</a:t>
            </a:r>
            <a:endParaRPr lang="en-US" sz="6000" b="1" dirty="0">
              <a:solidFill>
                <a:srgbClr val="4C6E76"/>
              </a:solidFill>
              <a:latin typeface="Calibri" panose="020F0502020204030204" pitchFamily="34" charset="0"/>
              <a:cs typeface="Whitney Book" pitchFamily="50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0227" y="3517969"/>
            <a:ext cx="4735353" cy="2585323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>
                <a:solidFill>
                  <a:srgbClr val="4C6E76"/>
                </a:solidFill>
                <a:latin typeface="+mj-lt"/>
                <a:cs typeface="Whitney Book" pitchFamily="50" charset="0"/>
              </a:rPr>
              <a:t>Objectives: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4C6E76"/>
                </a:solidFill>
                <a:cs typeface="Calibri" charset="0"/>
              </a:rPr>
              <a:t>Understand the current problem facing SD and the epidemiology of syphilis in the adult population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4C6E76"/>
                </a:solidFill>
                <a:cs typeface="Calibri" charset="0"/>
              </a:rPr>
              <a:t>Recognize presenting signs and symptoms of syphilis in various stages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4C6E76"/>
                </a:solidFill>
                <a:cs typeface="Calibri" charset="0"/>
              </a:rPr>
              <a:t>Know how to diagnose and effectively treat syphilis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600" dirty="0">
                <a:solidFill>
                  <a:srgbClr val="4C6E76"/>
                </a:solidFill>
                <a:cs typeface="Calibri" charset="0"/>
              </a:rPr>
              <a:t>Discuss interventions to improve disease prevalence in the SD population</a:t>
            </a:r>
          </a:p>
          <a:p>
            <a:pPr>
              <a:defRPr/>
            </a:pPr>
            <a:endParaRPr lang="en-US" sz="1600" b="1" dirty="0">
              <a:solidFill>
                <a:srgbClr val="4C6E76"/>
              </a:solidFill>
              <a:cs typeface="Calibri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33282" y="1513834"/>
            <a:ext cx="6867603" cy="1723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4C6E76"/>
                </a:solidFill>
                <a:latin typeface="Calibri" panose="020F0502020204030204" pitchFamily="34" charset="0"/>
                <a:cs typeface="Whitney Book" pitchFamily="50" charset="0"/>
              </a:rPr>
              <a:t>“Syphilis: A rising problem in South Dakota	”</a:t>
            </a:r>
          </a:p>
          <a:p>
            <a:pPr algn="ctr"/>
            <a:endParaRPr lang="en-US" sz="1000" b="1" dirty="0">
              <a:solidFill>
                <a:srgbClr val="4C6E76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b="1" dirty="0">
                <a:solidFill>
                  <a:srgbClr val="4C6E76"/>
                </a:solidFill>
              </a:rPr>
              <a:t>Dr. Michael Osterholt and Dr. Justin Avigliano</a:t>
            </a:r>
          </a:p>
          <a:p>
            <a:pPr algn="ctr"/>
            <a:r>
              <a:rPr lang="en-US" b="1" dirty="0">
                <a:solidFill>
                  <a:srgbClr val="4C6E76"/>
                </a:solidFill>
              </a:rPr>
              <a:t>Monument Health Family Medicine Residency</a:t>
            </a:r>
          </a:p>
          <a:p>
            <a:pPr algn="ctr"/>
            <a:endParaRPr lang="en-US" sz="1000" b="1" dirty="0">
              <a:solidFill>
                <a:srgbClr val="4C6E76"/>
              </a:solidFill>
            </a:endParaRPr>
          </a:p>
          <a:p>
            <a:pPr algn="ctr">
              <a:spcBef>
                <a:spcPct val="0"/>
              </a:spcBef>
            </a:pPr>
            <a:r>
              <a:rPr lang="en-US" altLang="en-US" sz="2000" b="1" dirty="0">
                <a:solidFill>
                  <a:srgbClr val="4C6E76"/>
                </a:solidFill>
                <a:latin typeface="Calibri" panose="020F0502020204030204" pitchFamily="34" charset="0"/>
                <a:cs typeface="Whitney Book" pitchFamily="50" charset="0"/>
              </a:rPr>
              <a:t>December 16, 2022  |  7:30 a.m.  |  RCH-West Auditorium</a:t>
            </a:r>
          </a:p>
          <a:p>
            <a:pPr algn="ctr">
              <a:spcBef>
                <a:spcPct val="0"/>
              </a:spcBef>
            </a:pPr>
            <a:endParaRPr lang="en-US" altLang="en-US" sz="1000" b="1" dirty="0">
              <a:solidFill>
                <a:srgbClr val="4C6E76"/>
              </a:solidFill>
              <a:latin typeface="Calibri" panose="020F0502020204030204" pitchFamily="34" charset="0"/>
              <a:cs typeface="Whitney Book" pitchFamily="50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33283" y="988919"/>
            <a:ext cx="6910527" cy="792024"/>
            <a:chOff x="4540090" y="5067221"/>
            <a:chExt cx="1995189" cy="1095507"/>
          </a:xfrm>
          <a:noFill/>
        </p:grpSpPr>
        <p:sp>
          <p:nvSpPr>
            <p:cNvPr id="17" name="Rectangle 16"/>
            <p:cNvSpPr/>
            <p:nvPr/>
          </p:nvSpPr>
          <p:spPr>
            <a:xfrm>
              <a:off x="4540090" y="5182049"/>
              <a:ext cx="1995189" cy="980679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4C6E76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551813" y="5067221"/>
              <a:ext cx="1982796" cy="55342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rgbClr val="4C6E76"/>
                  </a:solidFill>
                </a:rPr>
                <a:t>Now available in-person and virtually on WebEx! </a:t>
              </a:r>
            </a:p>
          </p:txBody>
        </p:sp>
      </p:grpSp>
      <p:sp>
        <p:nvSpPr>
          <p:cNvPr id="26" name="Hexagon 25"/>
          <p:cNvSpPr/>
          <p:nvPr/>
        </p:nvSpPr>
        <p:spPr>
          <a:xfrm>
            <a:off x="4961072" y="3874896"/>
            <a:ext cx="1775272" cy="1530407"/>
          </a:xfrm>
          <a:prstGeom prst="hexagon">
            <a:avLst/>
          </a:prstGeom>
          <a:solidFill>
            <a:srgbClr val="4C6E7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C6E76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961073" y="4298256"/>
            <a:ext cx="177527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 dirty="0">
                <a:solidFill>
                  <a:schemeClr val="bg1"/>
                </a:solidFill>
              </a:rPr>
              <a:t>Breakfast will </a:t>
            </a:r>
          </a:p>
          <a:p>
            <a:pPr algn="ctr"/>
            <a:r>
              <a:rPr lang="en-US" sz="1500" b="1" dirty="0">
                <a:solidFill>
                  <a:schemeClr val="bg1"/>
                </a:solidFill>
              </a:rPr>
              <a:t>be available</a:t>
            </a:r>
          </a:p>
        </p:txBody>
      </p:sp>
      <p:pic>
        <p:nvPicPr>
          <p:cNvPr id="1026" name="Picture 7" descr="image00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89" b="18263"/>
          <a:stretch/>
        </p:blipFill>
        <p:spPr bwMode="auto">
          <a:xfrm>
            <a:off x="2504182" y="6710221"/>
            <a:ext cx="4232162" cy="60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1656" y="6892989"/>
            <a:ext cx="1443167" cy="417386"/>
          </a:xfrm>
          <a:prstGeom prst="rect">
            <a:avLst/>
          </a:prstGeom>
        </p:spPr>
      </p:pic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130227" y="5967273"/>
            <a:ext cx="658350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000" b="1" dirty="0">
                <a:solidFill>
                  <a:srgbClr val="4C6E76"/>
                </a:solidFill>
                <a:cs typeface="Whitney Book" pitchFamily="50" charset="0"/>
              </a:rPr>
              <a:t>Accreditation Statement:</a:t>
            </a:r>
            <a:r>
              <a:rPr lang="en-US" altLang="en-US" sz="1000" dirty="0">
                <a:solidFill>
                  <a:srgbClr val="4C6E76"/>
                </a:solidFill>
                <a:cs typeface="Whitney Book" pitchFamily="50" charset="0"/>
              </a:rPr>
              <a:t>  The Rapid City Hospital is accredited by the Iowa Medical Society to provide continuing medical education for physicians. </a:t>
            </a:r>
            <a:r>
              <a:rPr lang="en-US" altLang="en-US" sz="1000" b="1" dirty="0">
                <a:solidFill>
                  <a:srgbClr val="4C6E76"/>
                </a:solidFill>
                <a:cs typeface="Whitney Book" pitchFamily="50" charset="0"/>
              </a:rPr>
              <a:t>Credit Designation:</a:t>
            </a:r>
            <a:r>
              <a:rPr lang="en-US" altLang="en-US" sz="1000" dirty="0">
                <a:solidFill>
                  <a:srgbClr val="4C6E76"/>
                </a:solidFill>
                <a:cs typeface="Whitney Book" pitchFamily="50" charset="0"/>
              </a:rPr>
              <a:t> The Rapid City Hospital designates this education activity for a maximum of </a:t>
            </a:r>
            <a:r>
              <a:rPr lang="en-US" altLang="en-US" sz="1000" i="1" dirty="0">
                <a:solidFill>
                  <a:srgbClr val="4C6E76"/>
                </a:solidFill>
                <a:cs typeface="Whitney Book" pitchFamily="50" charset="0"/>
              </a:rPr>
              <a:t>1 AMA PRA Category I Credit™.</a:t>
            </a:r>
            <a:r>
              <a:rPr lang="en-US" altLang="en-US" sz="1000" dirty="0">
                <a:solidFill>
                  <a:srgbClr val="4C6E76"/>
                </a:solidFill>
                <a:cs typeface="Whitney Book" pitchFamily="50" charset="0"/>
              </a:rPr>
              <a:t> Physicians should claim only the credit commensurate with the extent of their participation in the activity.</a:t>
            </a:r>
          </a:p>
        </p:txBody>
      </p:sp>
    </p:spTree>
    <p:extLst>
      <p:ext uri="{BB962C8B-B14F-4D97-AF65-F5344CB8AC3E}">
        <p14:creationId xmlns:p14="http://schemas.microsoft.com/office/powerpoint/2010/main" val="2242708609"/>
      </p:ext>
    </p:extLst>
  </p:cSld>
  <p:clrMapOvr>
    <a:masterClrMapping/>
  </p:clrMapOvr>
</p:sld>
</file>

<file path=ppt/theme/theme1.xml><?xml version="1.0" encoding="utf-8"?>
<a:theme xmlns:a="http://schemas.openxmlformats.org/drawingml/2006/main" name="RH-Presentation_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88E1DF3D65E6488FB5CD127C937BCB" ma:contentTypeVersion="12" ma:contentTypeDescription="Create a new document." ma:contentTypeScope="" ma:versionID="52d72642e0d3902a11a6412bdb2779e3">
  <xsd:schema xmlns:xsd="http://www.w3.org/2001/XMLSchema" xmlns:xs="http://www.w3.org/2001/XMLSchema" xmlns:p="http://schemas.microsoft.com/office/2006/metadata/properties" xmlns:ns2="dd1397d8-6707-42c5-bb69-056bdd831d10" xmlns:ns3="8c3e6281-9c2d-4626-a2c4-f32bd297982f" targetNamespace="http://schemas.microsoft.com/office/2006/metadata/properties" ma:root="true" ma:fieldsID="49f97f87f545ecaa7fe32e847ebe6042" ns2:_="" ns3:_="">
    <xsd:import namespace="dd1397d8-6707-42c5-bb69-056bdd831d10"/>
    <xsd:import namespace="8c3e6281-9c2d-4626-a2c4-f32bd29798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1397d8-6707-42c5-bb69-056bdd831d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eb68e829-9e8e-48e5-a862-9236dedaf6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3e6281-9c2d-4626-a2c4-f32bd297982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db53d6b-b525-4b06-bd7e-8485506bfb0e}" ma:internalName="TaxCatchAll" ma:showField="CatchAllData" ma:web="8c3e6281-9c2d-4626-a2c4-f32bd29798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3e6281-9c2d-4626-a2c4-f32bd297982f" xsi:nil="true"/>
    <lcf76f155ced4ddcb4097134ff3c332f xmlns="dd1397d8-6707-42c5-bb69-056bdd831d1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6A71294-F705-43E3-86A6-B6CEB1B992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290A36-7C7B-496D-AD3E-68DDCA9FD3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1397d8-6707-42c5-bb69-056bdd831d10"/>
    <ds:schemaRef ds:uri="8c3e6281-9c2d-4626-a2c4-f32bd29798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54111F-E5DF-41B9-9E54-9F0E149F17DA}">
  <ds:schemaRefs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dd1397d8-6707-42c5-bb69-056bdd831d10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8c3e6281-9c2d-4626-a2c4-f32bd297982f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RH-Presentation_2.potx</Template>
  <TotalTime>6269</TotalTime>
  <Words>160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RH-Presentation_2</vt:lpstr>
      <vt:lpstr>PowerPoint Presentation</vt:lpstr>
    </vt:vector>
  </TitlesOfParts>
  <Company>Regional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Toinette Brown</dc:creator>
  <cp:lastModifiedBy>Talcott, Johnathan (John)</cp:lastModifiedBy>
  <cp:revision>174</cp:revision>
  <cp:lastPrinted>2021-10-18T21:52:10Z</cp:lastPrinted>
  <dcterms:created xsi:type="dcterms:W3CDTF">2014-07-18T22:24:16Z</dcterms:created>
  <dcterms:modified xsi:type="dcterms:W3CDTF">2022-12-02T22:12:33Z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0x010100C088E1DF3D65E6488FB5CD127C937BCB</vt:lpwstr>
  </property>
  <property fmtid="{D5CDD505-2E9C-101B-9397-08002B2CF9AE}" pid="3" name="MediaServiceImageTags">
    <vt:lpwstr/>
  </property>
  <property fmtid="{D5CDD505-2E9C-101B-9397-08002B2CF9AE}" pid="4" name="MSIP_Label_6caf3cf3-58f8-40e8-a2e7-815c99a5a229_Enabled">
    <vt:lpwstr>true</vt:lpwstr>
  </property>
  <property fmtid="{D5CDD505-2E9C-101B-9397-08002B2CF9AE}" pid="5" name="MSIP_Label_6caf3cf3-58f8-40e8-a2e7-815c99a5a229_SetDate">
    <vt:lpwstr>2022-10-18T15:26:27Z</vt:lpwstr>
  </property>
  <property fmtid="{D5CDD505-2E9C-101B-9397-08002B2CF9AE}" pid="6" name="MSIP_Label_6caf3cf3-58f8-40e8-a2e7-815c99a5a229_Method">
    <vt:lpwstr>Standard</vt:lpwstr>
  </property>
  <property fmtid="{D5CDD505-2E9C-101B-9397-08002B2CF9AE}" pid="7" name="MSIP_Label_6caf3cf3-58f8-40e8-a2e7-815c99a5a229_Name">
    <vt:lpwstr>Internal</vt:lpwstr>
  </property>
  <property fmtid="{D5CDD505-2E9C-101B-9397-08002B2CF9AE}" pid="8" name="MSIP_Label_6caf3cf3-58f8-40e8-a2e7-815c99a5a229_SiteId">
    <vt:lpwstr>62828782-11ac-421a-b35a-7bc3e4c0bfbe</vt:lpwstr>
  </property>
  <property fmtid="{D5CDD505-2E9C-101B-9397-08002B2CF9AE}" pid="9" name="MSIP_Label_6caf3cf3-58f8-40e8-a2e7-815c99a5a229_ActionId">
    <vt:lpwstr>e2924565-d238-4569-8b3e-2881d82c7a17</vt:lpwstr>
  </property>
  <property fmtid="{D5CDD505-2E9C-101B-9397-08002B2CF9AE}" pid="10" name="MSIP_Label_6caf3cf3-58f8-40e8-a2e7-815c99a5a229_ContentBits">
    <vt:lpwstr>0</vt:lpwstr>
  </property>
</Properties>
</file>